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8"/>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422" r:id="rId47"/>
  </p:sldIdLst>
  <p:sldSz cx="9144000" cy="5143500" type="screen16x9"/>
  <p:notesSz cx="6858000" cy="9144000"/>
  <p:embeddedFontLst>
    <p:embeddedFont>
      <p:font typeface="Avenir" panose="02000503020000020003" pitchFamily="2" charset="0"/>
      <p:regular r:id="rId49"/>
      <p:italic r:id="rId50"/>
    </p:embeddedFont>
    <p:embeddedFont>
      <p:font typeface="Calibri" panose="020F0502020204030204" pitchFamily="34" charset="0"/>
      <p:regular r:id="rId51"/>
      <p:bold r:id="rId52"/>
      <p:italic r:id="rId53"/>
      <p:boldItalic r:id="rId54"/>
    </p:embeddedFont>
    <p:embeddedFont>
      <p:font typeface="Dank Mono" pitchFamily="2" charset="77"/>
      <p:regular r:id="rId55"/>
      <p:bold r:id="rId56"/>
      <p:italic r:id="rId57"/>
    </p:embeddedFont>
    <p:embeddedFont>
      <p:font typeface="Garamond" panose="02020404030301010803" pitchFamily="18" charset="0"/>
      <p:regular r:id="rId58"/>
      <p:bold r:id="rId59"/>
      <p:italic r:id="rId60"/>
      <p:boldItalic r:id="rId61"/>
    </p:embeddedFont>
    <p:embeddedFont>
      <p:font typeface="Helvetica Neue" panose="02000503000000020004" pitchFamily="2" charset="0"/>
      <p:regular r:id="rId62"/>
      <p:bold r:id="rId63"/>
      <p:italic r:id="rId64"/>
      <p:boldItalic r:id="rId65"/>
    </p:embeddedFont>
    <p:embeddedFont>
      <p:font typeface="Oswald" pitchFamily="2" charset="77"/>
      <p:regular r:id="rId66"/>
      <p:bold r:id="rId67"/>
    </p:embeddedFont>
    <p:embeddedFont>
      <p:font typeface="Tw Cen MT" panose="020B0602020104020603" pitchFamily="34" charset="77"/>
      <p:regular r:id="rId68"/>
      <p:bold r:id="rId69"/>
      <p:italic r:id="rId70"/>
      <p:boldItalic r:id="rId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63"/>
    <p:restoredTop sz="65127"/>
  </p:normalViewPr>
  <p:slideViewPr>
    <p:cSldViewPr snapToGrid="0" snapToObjects="1">
      <p:cViewPr varScale="1">
        <p:scale>
          <a:sx n="136" d="100"/>
          <a:sy n="136" d="100"/>
        </p:scale>
        <p:origin x="240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presProps" Target="pres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75"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font" Target="fonts/font23.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C#.</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00_c_sharp hello world project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https://</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RomanCalculator</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“As a Roman Bookkeeper I want to add Roman numbers because doing it manually is too tedious.” Given the Roman numerals, (IVXLCDM which mean one, five, ten, fifty, hundred, </a:t>
            </a:r>
            <a:r>
              <a:rPr lang="en-US" sz="1800" dirty="0" err="1"/>
              <a:t>fivehundred</a:t>
            </a:r>
            <a:r>
              <a:rPr lang="en-US" sz="1800" dirty="0"/>
              <a:t> and a thousand respectively), create two numbers and add them. As we are in Ancient Rome there is no such thing as decimals or int, we need to do this with the strings. An example would be “XIV” + “LX” = “LXXIV”</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There are some rules to a Roman number: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Numerals can be concatenated to form a larger numeral (“XX” + “II” = “XXII”)</a:t>
            </a:r>
          </a:p>
          <a:p>
            <a:pPr marL="0" lvl="0" indent="0" algn="l" rtl="0">
              <a:spcBef>
                <a:spcPts val="0"/>
              </a:spcBef>
              <a:spcAft>
                <a:spcPts val="0"/>
              </a:spcAft>
              <a:buNone/>
            </a:pPr>
            <a:r>
              <a:rPr lang="en-US" sz="1800" dirty="0"/>
              <a:t>If a lesser numeral is put before a bigger it means subtraction of the lesser from the bigger (“IV” means four, “CM” means </a:t>
            </a:r>
            <a:r>
              <a:rPr lang="en-US" sz="1800" dirty="0" err="1"/>
              <a:t>ninehundred</a:t>
            </a:r>
            <a:r>
              <a:rPr lang="en-US" sz="1800" dirty="0"/>
              <a:t>)</a:t>
            </a:r>
          </a:p>
          <a:p>
            <a:pPr marL="0" lvl="0" indent="0" algn="l" rtl="0">
              <a:spcBef>
                <a:spcPts val="0"/>
              </a:spcBef>
              <a:spcAft>
                <a:spcPts val="0"/>
              </a:spcAft>
              <a:buNone/>
            </a:pPr>
            <a:r>
              <a:rPr lang="en-US" sz="1800" dirty="0"/>
              <a:t>If the numeral is I, X or C you can’t have more than three (“II” + “II” = “IV”)</a:t>
            </a:r>
          </a:p>
          <a:p>
            <a:pPr marL="0" lvl="0" indent="0" algn="l" rtl="0">
              <a:spcBef>
                <a:spcPts val="0"/>
              </a:spcBef>
              <a:spcAft>
                <a:spcPts val="0"/>
              </a:spcAft>
              <a:buNone/>
            </a:pPr>
            <a:r>
              <a:rPr lang="en-US" sz="1800" dirty="0"/>
              <a:t>If the numeral is V, L or D you can’t have more than one (“D” + “D” = “M”)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class solutions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little bit more complicated than Fizz Buzz…</a:t>
            </a:r>
          </a:p>
          <a:p>
            <a:pPr marL="0" lvl="0" indent="0" algn="l" rtl="0">
              <a:spcBef>
                <a:spcPts val="0"/>
              </a:spcBef>
              <a:spcAft>
                <a:spcPts val="0"/>
              </a:spcAft>
              <a:buNone/>
            </a:pPr>
            <a:r>
              <a:rPr lang="en-US" sz="1400" dirty="0"/>
              <a:t>Did unit tests help you out in any way?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if another character number type was added?</a:t>
            </a:r>
          </a:p>
          <a:p>
            <a:pPr marL="0" lvl="0" indent="0" algn="l" rtl="0">
              <a:spcBef>
                <a:spcPts val="0"/>
              </a:spcBef>
              <a:spcAft>
                <a:spcPts val="0"/>
              </a:spcAft>
              <a:buNone/>
            </a:pPr>
            <a:r>
              <a:rPr lang="en-US" sz="1400" dirty="0"/>
              <a:t>Would you be confident you could update your solution to accommodate?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Retrospective / Reflect (if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03793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 C#</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latin typeface="Dank Mono" pitchFamily="49" charset="77"/>
              </a:rPr>
              <a:t>DEV3LSOLUTIONS.COM</a:t>
            </a:r>
            <a:endParaRPr b="0" i="0" u="none" strike="noStrike" cap="none" dirty="0">
              <a:solidFill>
                <a:schemeClr val="lt1"/>
              </a:solidFill>
              <a:latin typeface="Dank Mono" pitchFamily="49"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dirty="0">
                <a:solidFill>
                  <a:schemeClr val="tx1">
                    <a:lumMod val="85000"/>
                    <a:lumOff val="15000"/>
                  </a:schemeClr>
                </a:solidFill>
                <a:latin typeface="Dank Mono" pitchFamily="49" charset="77"/>
              </a:rPr>
              <a:t>BREAK</a:t>
            </a: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9600"/>
            <a:ext cx="9143980" cy="512431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C#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00_c_sharp</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15 Years Software Engineering</a:t>
            </a:r>
            <a:endParaRPr lang="en-US" sz="1500" kern="1200" dirty="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 PK I</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Creates testable code by definition</a:t>
            </a:r>
            <a:br>
              <a:rPr lang="en-US" sz="1600" dirty="0">
                <a:latin typeface="Garamond" panose="02020404030301010803" pitchFamily="18" charset="0"/>
              </a:rPr>
            </a:br>
            <a:r>
              <a:rPr lang="en-US" sz="1600" dirty="0">
                <a:latin typeface="Garamond" panose="02020404030301010803" pitchFamily="18" charset="0"/>
              </a:rPr>
              <a:t>  - Obvious but significant!</a:t>
            </a:r>
            <a:br>
              <a:rPr lang="en-US" sz="1600" dirty="0">
                <a:latin typeface="Garamond" panose="02020404030301010803" pitchFamily="18" charset="0"/>
              </a:rPr>
            </a:br>
            <a:r>
              <a:rPr lang="en-US" sz="16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TDD promotes better design</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Development pacing</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br>
              <a:rPr lang="en-US" sz="2000" i="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 Camera on when possible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4AABA5-8C4E-0A44-AD61-E383B4ED5B6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12" name="Rectangle 11">
            <a:extLst>
              <a:ext uri="{FF2B5EF4-FFF2-40B4-BE49-F238E27FC236}">
                <a16:creationId xmlns:a16="http://schemas.microsoft.com/office/drawing/2014/main" id="{A53CCFBF-BEE2-C641-AC6A-F8995081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remium Vector | 80s vintage retro sunset landscape">
            <a:extLst>
              <a:ext uri="{FF2B5EF4-FFF2-40B4-BE49-F238E27FC236}">
                <a16:creationId xmlns:a16="http://schemas.microsoft.com/office/drawing/2014/main" id="{5EDF95D4-D0DD-3A45-B1D8-382058EEE2F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08;p56">
            <a:extLst>
              <a:ext uri="{FF2B5EF4-FFF2-40B4-BE49-F238E27FC236}">
                <a16:creationId xmlns:a16="http://schemas.microsoft.com/office/drawing/2014/main" id="{64FB1B02-8196-CA42-B527-B05398CE9222}"/>
              </a:ext>
            </a:extLst>
          </p:cNvPr>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6000" kern="1200" dirty="0">
                <a:solidFill>
                  <a:schemeClr val="bg1"/>
                </a:solidFill>
                <a:latin typeface="Dank Mono" pitchFamily="49" charset="77"/>
                <a:ea typeface="+mj-ea"/>
                <a:cs typeface="+mj-cs"/>
              </a:rPr>
              <a:t>Day 1 - Wrap Up</a:t>
            </a:r>
          </a:p>
        </p:txBody>
      </p:sp>
      <p:pic>
        <p:nvPicPr>
          <p:cNvPr id="15" name="Picture 14">
            <a:extLst>
              <a:ext uri="{FF2B5EF4-FFF2-40B4-BE49-F238E27FC236}">
                <a16:creationId xmlns:a16="http://schemas.microsoft.com/office/drawing/2014/main" id="{B8F9FEFB-6C16-8144-BD26-EF4C9FA3A6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a:p>
            <a:r>
              <a:rPr lang="en-US" sz="2000" kern="1200" dirty="0">
                <a:latin typeface="Garamond" panose="02020404030301010803" pitchFamily="18" charset="0"/>
              </a:rPr>
              <a:t>Recognize the benefit of writing clean, maintainable code</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400" b="1" dirty="0">
                <a:latin typeface="Dank Mono" pitchFamily="49" charset="77"/>
              </a:rPr>
              <a:t>Test First</a:t>
            </a:r>
            <a:br>
              <a:rPr lang="en-US" sz="3400" dirty="0">
                <a:latin typeface="Dank Mono" pitchFamily="49" charset="77"/>
              </a:rPr>
            </a:br>
            <a:r>
              <a:rPr lang="en-US" sz="3400"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018814"/>
            <a:ext cx="4211172" cy="2986448"/>
          </a:xfrm>
          <a:prstGeom prst="rect">
            <a:avLst/>
          </a:prstGeom>
        </p:spPr>
        <p:txBody>
          <a:bodyPr spcFirstLastPara="1" lIns="91425" tIns="91425" rIns="91425" bIns="91425" anchorCtr="0">
            <a:noAutofit/>
          </a:bodyPr>
          <a:lstStyle/>
          <a:p>
            <a:pPr marL="0" lvl="0" indent="0" rtl="0">
              <a:lnSpc>
                <a:spcPct val="90000"/>
              </a:lnSpc>
              <a:spcBef>
                <a:spcPts val="0"/>
              </a:spcBef>
              <a:spcAft>
                <a:spcPts val="600"/>
              </a:spcAft>
              <a:buNone/>
            </a:pPr>
            <a:r>
              <a:rPr lang="en-US" sz="16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600" dirty="0">
                <a:latin typeface="Garamond" panose="02020404030301010803" pitchFamily="18" charset="0"/>
                <a:sym typeface="Avenir"/>
              </a:rPr>
            </a:br>
            <a:br>
              <a:rPr lang="en-US" sz="1600" dirty="0">
                <a:latin typeface="Garamond" panose="02020404030301010803" pitchFamily="18" charset="0"/>
                <a:sym typeface="Avenir"/>
              </a:rPr>
            </a:br>
            <a:r>
              <a:rPr lang="en-US" sz="1600" dirty="0">
                <a:latin typeface="Garamond" panose="02020404030301010803" pitchFamily="18" charset="0"/>
                <a:sym typeface="Avenir"/>
              </a:rPr>
              <a:t>After I'd written the first </a:t>
            </a:r>
            <a:r>
              <a:rPr lang="en-US" sz="1600" dirty="0" err="1">
                <a:latin typeface="Garamond" panose="02020404030301010803" pitchFamily="18" charset="0"/>
                <a:sym typeface="Avenir"/>
              </a:rPr>
              <a:t>xUnit</a:t>
            </a:r>
            <a:r>
              <a:rPr lang="en-US" sz="16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7464</TotalTime>
  <Words>3658</Words>
  <Application>Microsoft Macintosh PowerPoint</Application>
  <PresentationFormat>On-screen Show (16:9)</PresentationFormat>
  <Paragraphs>395</Paragraphs>
  <Slides>46</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Avenir</vt:lpstr>
      <vt:lpstr>Helvetica Neue</vt:lpstr>
      <vt:lpstr>Oswald</vt:lpstr>
      <vt:lpstr>Tw Cen MT</vt:lpstr>
      <vt:lpstr>Calibri</vt:lpstr>
      <vt:lpstr>Dank Mono</vt:lpstr>
      <vt:lpstr>Arial</vt:lpstr>
      <vt:lpstr>Garamond</vt:lpstr>
      <vt:lpstr>Office Theme</vt:lpstr>
      <vt:lpstr>TDD in C#</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C# Overview</vt:lpstr>
      <vt:lpstr>Kata</vt:lpstr>
      <vt:lpstr>PowerPoint Presentation</vt:lpstr>
      <vt:lpstr>Review</vt:lpstr>
      <vt:lpstr>BREAK</vt:lpstr>
      <vt:lpstr>TDD Steps</vt:lpstr>
      <vt:lpstr>PowerPoint Presentation</vt:lpstr>
      <vt:lpstr>PowerPoint Presentation</vt:lpstr>
      <vt:lpstr>TDD Guided by ZOMBIES</vt:lpstr>
      <vt:lpstr>PowerPoint Presentation</vt:lpstr>
      <vt:lpstr>Review</vt:lpstr>
      <vt:lpstr>BREAK</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Day 1 - 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39</cp:revision>
  <dcterms:modified xsi:type="dcterms:W3CDTF">2022-01-19T06:03:01Z</dcterms:modified>
</cp:coreProperties>
</file>